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1"/>
  </p:notesMasterIdLst>
  <p:handoutMasterIdLst>
    <p:handoutMasterId r:id="rId22"/>
  </p:handoutMasterIdLst>
  <p:sldIdLst>
    <p:sldId id="306" r:id="rId5"/>
    <p:sldId id="307" r:id="rId6"/>
    <p:sldId id="309" r:id="rId7"/>
    <p:sldId id="308" r:id="rId8"/>
    <p:sldId id="314" r:id="rId9"/>
    <p:sldId id="315" r:id="rId10"/>
    <p:sldId id="316" r:id="rId11"/>
    <p:sldId id="317" r:id="rId12"/>
    <p:sldId id="318" r:id="rId13"/>
    <p:sldId id="320" r:id="rId14"/>
    <p:sldId id="321" r:id="rId15"/>
    <p:sldId id="319" r:id="rId16"/>
    <p:sldId id="322" r:id="rId17"/>
    <p:sldId id="323" r:id="rId18"/>
    <p:sldId id="311" r:id="rId19"/>
    <p:sldId id="312" r:id="rId20"/>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4967" autoAdjust="0"/>
  </p:normalViewPr>
  <p:slideViewPr>
    <p:cSldViewPr snapToGrid="0">
      <p:cViewPr varScale="1">
        <p:scale>
          <a:sx n="110" d="100"/>
          <a:sy n="110" d="100"/>
        </p:scale>
        <p:origin x="492" y="10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3D540216-9055-4C93-87A4-D0531F063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98AA5119-4B0E-448B-AC3C-D056BBBC97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36ADF-3EC2-4D6F-9F7F-1F88E3288139}" type="datetime1">
              <a:rPr lang="tr-TR" smtClean="0"/>
              <a:t>5.03.2023</a:t>
            </a:fld>
            <a:endParaRPr lang="tr-TR"/>
          </a:p>
        </p:txBody>
      </p:sp>
      <p:sp>
        <p:nvSpPr>
          <p:cNvPr id="4" name="Alt Bilgi Yer Tutucusu 3">
            <a:extLst>
              <a:ext uri="{FF2B5EF4-FFF2-40B4-BE49-F238E27FC236}">
                <a16:creationId xmlns:a16="http://schemas.microsoft.com/office/drawing/2014/main" id="{3487CF48-2790-4843-BDF8-2D1DCCB4B3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A8CE5D44-D9F9-426F-84AB-A62A927CA2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890FA1-7FBD-4C37-BCAF-01F3D049D1A2}" type="slidenum">
              <a:rPr lang="tr-TR" smtClean="0"/>
              <a:t>‹#›</a:t>
            </a:fld>
            <a:endParaRPr lang="tr-TR"/>
          </a:p>
        </p:txBody>
      </p:sp>
    </p:spTree>
    <p:extLst>
      <p:ext uri="{BB962C8B-B14F-4D97-AF65-F5344CB8AC3E}">
        <p14:creationId xmlns:p14="http://schemas.microsoft.com/office/powerpoint/2010/main" val="8356621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A214D3A-912A-4866-90B4-0232CEDB2416}" type="datetime1">
              <a:rPr lang="tr-TR" noProof="0" smtClean="0"/>
              <a:t>5.03.2023</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tr-TR" noProof="0" smtClean="0"/>
              <a:t>‹#›</a:t>
            </a:fld>
            <a:endParaRPr lang="tr-TR"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a:t>
            </a:fld>
            <a:endParaRPr lang="tr-TR"/>
          </a:p>
        </p:txBody>
      </p:sp>
    </p:spTree>
    <p:extLst>
      <p:ext uri="{BB962C8B-B14F-4D97-AF65-F5344CB8AC3E}">
        <p14:creationId xmlns:p14="http://schemas.microsoft.com/office/powerpoint/2010/main" val="443263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a:t>
            </a:fld>
            <a:endParaRPr lang="tr-TR"/>
          </a:p>
        </p:txBody>
      </p:sp>
    </p:spTree>
    <p:extLst>
      <p:ext uri="{BB962C8B-B14F-4D97-AF65-F5344CB8AC3E}">
        <p14:creationId xmlns:p14="http://schemas.microsoft.com/office/powerpoint/2010/main" val="3708294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a:t>
            </a:fld>
            <a:endParaRPr lang="tr-TR"/>
          </a:p>
        </p:txBody>
      </p:sp>
    </p:spTree>
    <p:extLst>
      <p:ext uri="{BB962C8B-B14F-4D97-AF65-F5344CB8AC3E}">
        <p14:creationId xmlns:p14="http://schemas.microsoft.com/office/powerpoint/2010/main" val="1515461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4</a:t>
            </a:fld>
            <a:endParaRPr lang="tr-TR"/>
          </a:p>
        </p:txBody>
      </p:sp>
    </p:spTree>
    <p:extLst>
      <p:ext uri="{BB962C8B-B14F-4D97-AF65-F5344CB8AC3E}">
        <p14:creationId xmlns:p14="http://schemas.microsoft.com/office/powerpoint/2010/main" val="1362956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a:t>
            </a:fld>
            <a:endParaRPr lang="tr-TR"/>
          </a:p>
        </p:txBody>
      </p:sp>
    </p:spTree>
    <p:extLst>
      <p:ext uri="{BB962C8B-B14F-4D97-AF65-F5344CB8AC3E}">
        <p14:creationId xmlns:p14="http://schemas.microsoft.com/office/powerpoint/2010/main" val="2208558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9</a:t>
            </a:fld>
            <a:endParaRPr lang="tr-TR"/>
          </a:p>
        </p:txBody>
      </p:sp>
    </p:spTree>
    <p:extLst>
      <p:ext uri="{BB962C8B-B14F-4D97-AF65-F5344CB8AC3E}">
        <p14:creationId xmlns:p14="http://schemas.microsoft.com/office/powerpoint/2010/main" val="304397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15</a:t>
            </a:fld>
            <a:endParaRPr lang="tr-TR"/>
          </a:p>
        </p:txBody>
      </p:sp>
    </p:spTree>
    <p:extLst>
      <p:ext uri="{BB962C8B-B14F-4D97-AF65-F5344CB8AC3E}">
        <p14:creationId xmlns:p14="http://schemas.microsoft.com/office/powerpoint/2010/main" val="3917401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16</a:t>
            </a:fld>
            <a:endParaRPr lang="tr-TR"/>
          </a:p>
        </p:txBody>
      </p:sp>
    </p:spTree>
    <p:extLst>
      <p:ext uri="{BB962C8B-B14F-4D97-AF65-F5344CB8AC3E}">
        <p14:creationId xmlns:p14="http://schemas.microsoft.com/office/powerpoint/2010/main" val="4017186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11" name="Düz Bağlayıcı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5" name="Metin Yer Tutucusu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17" name="İçerik Yer Tutucusu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tr-TR" noProof="0"/>
              <a:t>Başlık</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tr-TR" noProof="0"/>
              <a:t>Resim eklemek için simgeye tıklayın</a:t>
            </a:r>
          </a:p>
        </p:txBody>
      </p:sp>
      <p:sp>
        <p:nvSpPr>
          <p:cNvPr id="10" name="Resim Yer Tutucusu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
        <p:nvSpPr>
          <p:cNvPr id="11" name="Resim Yer Tutucusu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Resim Yer Tutucusu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2" name="Resim Yer Tutucusu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1" name="Resim Yer Tutucusu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0" name="Resim Yer Tutucusu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8" name="Grafik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0" name="Grafik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12" name="Grafik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6" name="Düz Bağlayıcı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tr-TR" noProof="0"/>
              <a:t>03.09.20XX</a:t>
            </a:r>
          </a:p>
        </p:txBody>
      </p:sp>
      <p:sp>
        <p:nvSpPr>
          <p:cNvPr id="3" name="Alt Bilgi Yer Tutucusu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tr-TR" noProof="0"/>
              <a:t>Sunu Başlığı</a:t>
            </a:r>
          </a:p>
        </p:txBody>
      </p:sp>
      <p:sp>
        <p:nvSpPr>
          <p:cNvPr id="4" name="Slayt Numarası Yer Tutucusu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5" name="Düz Bağlayıcı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Resim Yer Tutucusu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p>
        </p:txBody>
      </p:sp>
      <p:sp>
        <p:nvSpPr>
          <p:cNvPr id="4" name="Metin Yer Tutucusu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aşlık 2 Slayt">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9" name="Düz Bağlayıcı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fik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21" name="Grafik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tr-TR" noProof="0"/>
          </a:p>
        </p:txBody>
      </p:sp>
      <p:sp>
        <p:nvSpPr>
          <p:cNvPr id="23" name="Grafik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Resim Yer Tutucusu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tr-TR" noProof="0"/>
              <a:t>Başlık</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
        <p:nvSpPr>
          <p:cNvPr id="11" name="Grafik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13" name="Grafik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7" name="Grafik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şlık ve İçerik">
    <p:spTree>
      <p:nvGrpSpPr>
        <p:cNvPr id="1" name=""/>
        <p:cNvGrpSpPr/>
        <p:nvPr/>
      </p:nvGrpSpPr>
      <p:grpSpPr>
        <a:xfrm>
          <a:off x="0" y="0"/>
          <a:ext cx="0" cy="0"/>
          <a:chOff x="0" y="0"/>
          <a:chExt cx="0" cy="0"/>
        </a:xfrm>
      </p:grpSpPr>
      <p:sp>
        <p:nvSpPr>
          <p:cNvPr id="15" name="Resim Yer Tutucusu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tr-TR" noProof="0"/>
              <a:t>Esas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9" name="Düz Bağlayıcı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ölüm Üst Bilgisi">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4" name="Grafik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5" name="Grafik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6" name="Grafik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7" name="Grafik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tr-TR" noProof="0"/>
          </a:p>
        </p:txBody>
      </p:sp>
      <p:sp>
        <p:nvSpPr>
          <p:cNvPr id="13" name="Grafik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7" name="Düz Bağlayıcı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Başlık ve İçerik">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tr-TR" noProof="0"/>
              <a:t>Başlık</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tr-TR" noProof="0" smtClean="0"/>
              <a:pPr/>
              <a:t>‹#›</a:t>
            </a:fld>
            <a:endParaRPr lang="tr-TR" noProof="0"/>
          </a:p>
        </p:txBody>
      </p:sp>
      <p:sp>
        <p:nvSpPr>
          <p:cNvPr id="9" name="Grafik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8" name="Düz Bağlayıcı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fik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2" name="Grafik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4" name="Grafik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tr-TR" noProof="0" smtClean="0"/>
              <a:t>‹#›</a:t>
            </a:fld>
            <a:endParaRPr lang="tr-TR"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A9968B-2619-4F71-AB00-4C493E120805}"/>
              </a:ext>
            </a:extLst>
          </p:cNvPr>
          <p:cNvSpPr>
            <a:spLocks noGrp="1"/>
          </p:cNvSpPr>
          <p:nvPr>
            <p:ph type="ctrTitle"/>
          </p:nvPr>
        </p:nvSpPr>
        <p:spPr>
          <a:xfrm>
            <a:off x="1298448" y="844730"/>
            <a:ext cx="6272784" cy="2593413"/>
          </a:xfrm>
        </p:spPr>
        <p:txBody>
          <a:bodyPr rtlCol="0">
            <a:normAutofit/>
          </a:bodyPr>
          <a:lstStyle/>
          <a:p>
            <a:r>
              <a:rPr lang="tr-TR" sz="4000" b="1" i="0" dirty="0">
                <a:solidFill>
                  <a:srgbClr val="F1F1F1"/>
                </a:solidFill>
                <a:effectLst/>
                <a:latin typeface="YouTube Sans"/>
              </a:rPr>
              <a:t>Aygaz Yapay Zeka Okuryazarlığı </a:t>
            </a:r>
            <a:r>
              <a:rPr lang="tr-TR" sz="4000" b="1" i="0" dirty="0" err="1">
                <a:solidFill>
                  <a:srgbClr val="F1F1F1"/>
                </a:solidFill>
                <a:effectLst/>
                <a:latin typeface="YouTube Sans"/>
              </a:rPr>
              <a:t>Bootcamp</a:t>
            </a:r>
            <a:r>
              <a:rPr lang="tr-TR" sz="4000" b="1" i="0" dirty="0">
                <a:solidFill>
                  <a:srgbClr val="F1F1F1"/>
                </a:solidFill>
                <a:effectLst/>
                <a:latin typeface="YouTube Sans"/>
              </a:rPr>
              <a:t> Bitirme </a:t>
            </a:r>
            <a:r>
              <a:rPr lang="tr-TR" sz="4000" b="1" i="0" dirty="0" err="1">
                <a:solidFill>
                  <a:srgbClr val="F1F1F1"/>
                </a:solidFill>
                <a:effectLst/>
                <a:latin typeface="YouTube Sans"/>
              </a:rPr>
              <a:t>PRojesi</a:t>
            </a:r>
            <a:br>
              <a:rPr lang="tr-TR" b="1" i="0" dirty="0">
                <a:solidFill>
                  <a:srgbClr val="F1F1F1"/>
                </a:solidFill>
                <a:effectLst/>
                <a:latin typeface="YouTube Sans"/>
              </a:rPr>
            </a:br>
            <a:endParaRPr lang="tr-TR" dirty="0"/>
          </a:p>
        </p:txBody>
      </p:sp>
      <p:sp>
        <p:nvSpPr>
          <p:cNvPr id="3" name="Alt Başlık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normAutofit/>
          </a:bodyPr>
          <a:lstStyle/>
          <a:p>
            <a:pPr rtl="0"/>
            <a:r>
              <a:rPr lang="tr-TR" sz="3200" dirty="0"/>
              <a:t>Ali Erkin Avcı</a:t>
            </a:r>
          </a:p>
        </p:txBody>
      </p:sp>
      <p:pic>
        <p:nvPicPr>
          <p:cNvPr id="7" name="Resim 6">
            <a:extLst>
              <a:ext uri="{FF2B5EF4-FFF2-40B4-BE49-F238E27FC236}">
                <a16:creationId xmlns:a16="http://schemas.microsoft.com/office/drawing/2014/main" id="{EB4690B3-5C9C-D717-7D0A-1211A4F0156C}"/>
              </a:ext>
            </a:extLst>
          </p:cNvPr>
          <p:cNvPicPr>
            <a:picLocks noChangeAspect="1"/>
          </p:cNvPicPr>
          <p:nvPr/>
        </p:nvPicPr>
        <p:blipFill>
          <a:blip r:embed="rId3"/>
          <a:stretch>
            <a:fillRect/>
          </a:stretch>
        </p:blipFill>
        <p:spPr>
          <a:xfrm>
            <a:off x="1298448" y="4814100"/>
            <a:ext cx="5687219" cy="7811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0F231C48-0F77-B879-E74A-60AA3534FEEA}"/>
              </a:ext>
            </a:extLst>
          </p:cNvPr>
          <p:cNvSpPr>
            <a:spLocks noGrp="1"/>
          </p:cNvSpPr>
          <p:nvPr>
            <p:ph idx="1"/>
          </p:nvPr>
        </p:nvSpPr>
        <p:spPr>
          <a:xfrm>
            <a:off x="850392" y="1541417"/>
            <a:ext cx="6190488" cy="4630783"/>
          </a:xfrm>
        </p:spPr>
        <p:txBody>
          <a:bodyPr/>
          <a:lstStyle/>
          <a:p>
            <a:r>
              <a:rPr lang="tr-TR" sz="3200" dirty="0">
                <a:solidFill>
                  <a:srgbClr val="FF0000"/>
                </a:solidFill>
              </a:rPr>
              <a:t>Projeme benzer 2 farklı uygulama tipi var:</a:t>
            </a:r>
          </a:p>
          <a:p>
            <a:r>
              <a:rPr lang="tr-TR" dirty="0">
                <a:latin typeface="Calibri" panose="020F0502020204030204" pitchFamily="34" charset="0"/>
                <a:cs typeface="Calibri" panose="020F0502020204030204" pitchFamily="34" charset="0"/>
              </a:rPr>
              <a:t>1.)Size En Uygun Yol Önerisi Yapan</a:t>
            </a:r>
          </a:p>
          <a:p>
            <a:r>
              <a:rPr lang="tr-TR" dirty="0">
                <a:latin typeface="Calibri" panose="020F0502020204030204" pitchFamily="34" charset="0"/>
                <a:cs typeface="Calibri" panose="020F0502020204030204" pitchFamily="34" charset="0"/>
              </a:rPr>
              <a:t>2.)Enkazda Yerinizi İşaretleyip bildirmenizi ya da enkazda kalanın yerini öğrenmenizi sağlayan</a:t>
            </a:r>
          </a:p>
        </p:txBody>
      </p:sp>
      <p:sp>
        <p:nvSpPr>
          <p:cNvPr id="7" name="Slayt Numarası Yer Tutucusu 6">
            <a:extLst>
              <a:ext uri="{FF2B5EF4-FFF2-40B4-BE49-F238E27FC236}">
                <a16:creationId xmlns:a16="http://schemas.microsoft.com/office/drawing/2014/main" id="{01A3C77A-ECD8-795F-C90E-0CB88DDD2CDE}"/>
              </a:ext>
            </a:extLst>
          </p:cNvPr>
          <p:cNvSpPr>
            <a:spLocks noGrp="1"/>
          </p:cNvSpPr>
          <p:nvPr>
            <p:ph type="sldNum" sz="quarter" idx="12"/>
          </p:nvPr>
        </p:nvSpPr>
        <p:spPr/>
        <p:txBody>
          <a:bodyPr/>
          <a:lstStyle/>
          <a:p>
            <a:pPr rtl="0"/>
            <a:fld id="{D8DA9DAA-006C-4F4B-980E-E3DF019B24E2}" type="slidenum">
              <a:rPr lang="tr-TR" noProof="0" smtClean="0"/>
              <a:pPr rtl="0"/>
              <a:t>10</a:t>
            </a:fld>
            <a:endParaRPr lang="tr-TR" noProof="0"/>
          </a:p>
        </p:txBody>
      </p:sp>
      <p:pic>
        <p:nvPicPr>
          <p:cNvPr id="11" name="Resim 10">
            <a:extLst>
              <a:ext uri="{FF2B5EF4-FFF2-40B4-BE49-F238E27FC236}">
                <a16:creationId xmlns:a16="http://schemas.microsoft.com/office/drawing/2014/main" id="{DCD0E631-F337-9BC0-612D-8A55779C54E1}"/>
              </a:ext>
            </a:extLst>
          </p:cNvPr>
          <p:cNvPicPr>
            <a:picLocks noChangeAspect="1"/>
          </p:cNvPicPr>
          <p:nvPr/>
        </p:nvPicPr>
        <p:blipFill>
          <a:blip r:embed="rId2"/>
          <a:stretch>
            <a:fillRect/>
          </a:stretch>
        </p:blipFill>
        <p:spPr>
          <a:xfrm>
            <a:off x="6990495" y="1638300"/>
            <a:ext cx="4459577" cy="4063690"/>
          </a:xfrm>
          <a:prstGeom prst="rect">
            <a:avLst/>
          </a:prstGeom>
        </p:spPr>
      </p:pic>
    </p:spTree>
    <p:extLst>
      <p:ext uri="{BB962C8B-B14F-4D97-AF65-F5344CB8AC3E}">
        <p14:creationId xmlns:p14="http://schemas.microsoft.com/office/powerpoint/2010/main" val="271219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1440B268-8264-C064-5FD1-9405F4C4F6EC}"/>
              </a:ext>
            </a:extLst>
          </p:cNvPr>
          <p:cNvSpPr>
            <a:spLocks noGrp="1"/>
          </p:cNvSpPr>
          <p:nvPr>
            <p:ph type="title"/>
          </p:nvPr>
        </p:nvSpPr>
        <p:spPr/>
        <p:txBody>
          <a:bodyPr>
            <a:noAutofit/>
          </a:bodyPr>
          <a:lstStyle/>
          <a:p>
            <a:pPr fontAlgn="base"/>
            <a:br>
              <a:rPr lang="tr-TR" b="0" i="0">
                <a:solidFill>
                  <a:srgbClr val="14233A"/>
                </a:solidFill>
                <a:effectLst/>
              </a:rPr>
            </a:br>
            <a:br>
              <a:rPr lang="tr-TR"/>
            </a:br>
            <a:r>
              <a:rPr lang="tr-TR" b="1" i="0">
                <a:solidFill>
                  <a:srgbClr val="14233A"/>
                </a:solidFill>
                <a:effectLst/>
              </a:rPr>
              <a:t>Google Maps</a:t>
            </a:r>
            <a:endParaRPr lang="tr-TR" dirty="0"/>
          </a:p>
        </p:txBody>
      </p:sp>
      <p:sp>
        <p:nvSpPr>
          <p:cNvPr id="4" name="İçerik Yer Tutucusu 3">
            <a:extLst>
              <a:ext uri="{FF2B5EF4-FFF2-40B4-BE49-F238E27FC236}">
                <a16:creationId xmlns:a16="http://schemas.microsoft.com/office/drawing/2014/main" id="{74395133-B847-E6A8-8EAA-8255B6AAC5DC}"/>
              </a:ext>
            </a:extLst>
          </p:cNvPr>
          <p:cNvSpPr>
            <a:spLocks noGrp="1"/>
          </p:cNvSpPr>
          <p:nvPr>
            <p:ph idx="1"/>
          </p:nvPr>
        </p:nvSpPr>
        <p:spPr/>
        <p:txBody>
          <a:bodyPr>
            <a:normAutofit lnSpcReduction="10000"/>
          </a:bodyPr>
          <a:lstStyle/>
          <a:p>
            <a:r>
              <a:rPr lang="tr-TR" b="0" i="0" dirty="0">
                <a:solidFill>
                  <a:srgbClr val="000000"/>
                </a:solidFill>
                <a:effectLst/>
                <a:latin typeface="Calibri" panose="020F0502020204030204" pitchFamily="34" charset="0"/>
                <a:cs typeface="Calibri" panose="020F0502020204030204" pitchFamily="34" charset="0"/>
              </a:rPr>
              <a:t> Google tarafından başlatılan ücretsiz bir çevrimiçi harita hizmetidir. Google Haritalar ayrıca diğer sitelerin hizmetten yararlanmaları için API desteği de sağlar. Google </a:t>
            </a:r>
            <a:r>
              <a:rPr lang="tr-TR" b="0" i="0" dirty="0" err="1">
                <a:solidFill>
                  <a:srgbClr val="000000"/>
                </a:solidFill>
                <a:effectLst/>
                <a:latin typeface="Calibri" panose="020F0502020204030204" pitchFamily="34" charset="0"/>
                <a:cs typeface="Calibri" panose="020F0502020204030204" pitchFamily="34" charset="0"/>
              </a:rPr>
              <a:t>Maps</a:t>
            </a:r>
            <a:r>
              <a:rPr lang="tr-TR" b="0" i="0" dirty="0">
                <a:solidFill>
                  <a:srgbClr val="000000"/>
                </a:solidFill>
                <a:effectLst/>
                <a:latin typeface="Calibri" panose="020F0502020204030204" pitchFamily="34" charset="0"/>
                <a:cs typeface="Calibri" panose="020F0502020204030204" pitchFamily="34" charset="0"/>
              </a:rPr>
              <a:t> hizmetinde üç boyutlu bina modelleri ve sokaklar da mevcuttur.</a:t>
            </a:r>
          </a:p>
          <a:p>
            <a:r>
              <a:rPr lang="tr-TR" dirty="0" err="1">
                <a:solidFill>
                  <a:srgbClr val="FF0000"/>
                </a:solidFill>
                <a:latin typeface="Calibri" panose="020F0502020204030204" pitchFamily="34" charset="0"/>
                <a:cs typeface="Calibri" panose="020F0502020204030204" pitchFamily="34" charset="0"/>
              </a:rPr>
              <a:t>Eksikleri:</a:t>
            </a:r>
            <a:r>
              <a:rPr lang="tr-TR" dirty="0" err="1">
                <a:latin typeface="Calibri" panose="020F0502020204030204" pitchFamily="34" charset="0"/>
                <a:cs typeface="Calibri" panose="020F0502020204030204" pitchFamily="34" charset="0"/>
              </a:rPr>
              <a:t>Her</a:t>
            </a:r>
            <a:r>
              <a:rPr lang="tr-TR" dirty="0">
                <a:latin typeface="Calibri" panose="020F0502020204030204" pitchFamily="34" charset="0"/>
                <a:cs typeface="Calibri" panose="020F0502020204030204" pitchFamily="34" charset="0"/>
              </a:rPr>
              <a:t> ne kadar Google </a:t>
            </a:r>
            <a:r>
              <a:rPr lang="tr-TR" dirty="0" err="1">
                <a:latin typeface="Calibri" panose="020F0502020204030204" pitchFamily="34" charset="0"/>
                <a:cs typeface="Calibri" panose="020F0502020204030204" pitchFamily="34" charset="0"/>
              </a:rPr>
              <a:t>Maps</a:t>
            </a:r>
            <a:r>
              <a:rPr lang="tr-TR" dirty="0">
                <a:latin typeface="Calibri" panose="020F0502020204030204" pitchFamily="34" charset="0"/>
                <a:cs typeface="Calibri" panose="020F0502020204030204" pitchFamily="34" charset="0"/>
              </a:rPr>
              <a:t> yoğunluğa ya da girdiğimiz diğer parametrelere göre(ücretsiz yol, sahil yolu, aktarmasız seyahat..) yeni rotalar belirlese de depremde yıkılan görüntüleri inceleyerek yeni yol önerme gibi bir seçeneğe sahip değildir.</a:t>
            </a:r>
          </a:p>
        </p:txBody>
      </p:sp>
      <p:sp>
        <p:nvSpPr>
          <p:cNvPr id="7" name="Slayt Numarası Yer Tutucusu 6">
            <a:extLst>
              <a:ext uri="{FF2B5EF4-FFF2-40B4-BE49-F238E27FC236}">
                <a16:creationId xmlns:a16="http://schemas.microsoft.com/office/drawing/2014/main" id="{681EC908-AC07-A33F-CC16-44C067699ED2}"/>
              </a:ext>
            </a:extLst>
          </p:cNvPr>
          <p:cNvSpPr>
            <a:spLocks noGrp="1"/>
          </p:cNvSpPr>
          <p:nvPr>
            <p:ph type="sldNum" sz="quarter" idx="12"/>
          </p:nvPr>
        </p:nvSpPr>
        <p:spPr/>
        <p:txBody>
          <a:bodyPr/>
          <a:lstStyle/>
          <a:p>
            <a:pPr rtl="0"/>
            <a:fld id="{D8DA9DAA-006C-4F4B-980E-E3DF019B24E2}" type="slidenum">
              <a:rPr lang="tr-TR" noProof="0" smtClean="0"/>
              <a:pPr rtl="0"/>
              <a:t>11</a:t>
            </a:fld>
            <a:endParaRPr lang="tr-TR" noProof="0"/>
          </a:p>
        </p:txBody>
      </p:sp>
      <p:pic>
        <p:nvPicPr>
          <p:cNvPr id="8" name="Resim 7">
            <a:extLst>
              <a:ext uri="{FF2B5EF4-FFF2-40B4-BE49-F238E27FC236}">
                <a16:creationId xmlns:a16="http://schemas.microsoft.com/office/drawing/2014/main" id="{A881A6A9-ABD9-4BF5-70B2-EC17EC710DBE}"/>
              </a:ext>
            </a:extLst>
          </p:cNvPr>
          <p:cNvPicPr>
            <a:picLocks noChangeAspect="1"/>
          </p:cNvPicPr>
          <p:nvPr/>
        </p:nvPicPr>
        <p:blipFill>
          <a:blip r:embed="rId2"/>
          <a:stretch>
            <a:fillRect/>
          </a:stretch>
        </p:blipFill>
        <p:spPr>
          <a:xfrm>
            <a:off x="5485671" y="1149673"/>
            <a:ext cx="3110417" cy="1520375"/>
          </a:xfrm>
          <a:prstGeom prst="rect">
            <a:avLst/>
          </a:prstGeom>
        </p:spPr>
      </p:pic>
    </p:spTree>
    <p:extLst>
      <p:ext uri="{BB962C8B-B14F-4D97-AF65-F5344CB8AC3E}">
        <p14:creationId xmlns:p14="http://schemas.microsoft.com/office/powerpoint/2010/main" val="3230530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1440B268-8264-C064-5FD1-9405F4C4F6EC}"/>
              </a:ext>
            </a:extLst>
          </p:cNvPr>
          <p:cNvSpPr>
            <a:spLocks noGrp="1"/>
          </p:cNvSpPr>
          <p:nvPr>
            <p:ph type="title"/>
          </p:nvPr>
        </p:nvSpPr>
        <p:spPr/>
        <p:txBody>
          <a:bodyPr>
            <a:noAutofit/>
          </a:bodyPr>
          <a:lstStyle/>
          <a:p>
            <a:pPr fontAlgn="base"/>
            <a:br>
              <a:rPr lang="tr-TR" b="0" i="0" dirty="0">
                <a:solidFill>
                  <a:srgbClr val="14233A"/>
                </a:solidFill>
                <a:effectLst/>
              </a:rPr>
            </a:br>
            <a:br>
              <a:rPr lang="tr-TR" dirty="0"/>
            </a:br>
            <a:r>
              <a:rPr lang="tr-TR" b="1" i="0" dirty="0">
                <a:solidFill>
                  <a:srgbClr val="14233A"/>
                </a:solidFill>
                <a:effectLst/>
              </a:rPr>
              <a:t>BRIDGEFY</a:t>
            </a:r>
            <a:endParaRPr lang="tr-TR" dirty="0"/>
          </a:p>
        </p:txBody>
      </p:sp>
      <p:sp>
        <p:nvSpPr>
          <p:cNvPr id="4" name="İçerik Yer Tutucusu 3">
            <a:extLst>
              <a:ext uri="{FF2B5EF4-FFF2-40B4-BE49-F238E27FC236}">
                <a16:creationId xmlns:a16="http://schemas.microsoft.com/office/drawing/2014/main" id="{74395133-B847-E6A8-8EAA-8255B6AAC5DC}"/>
              </a:ext>
            </a:extLst>
          </p:cNvPr>
          <p:cNvSpPr>
            <a:spLocks noGrp="1"/>
          </p:cNvSpPr>
          <p:nvPr>
            <p:ph idx="1"/>
          </p:nvPr>
        </p:nvSpPr>
        <p:spPr/>
        <p:txBody>
          <a:bodyPr>
            <a:normAutofit/>
          </a:bodyPr>
          <a:lstStyle/>
          <a:p>
            <a:r>
              <a:rPr lang="tr-TR" b="0" i="0" dirty="0" err="1">
                <a:effectLst/>
                <a:latin typeface="Calibri" panose="020F0502020204030204" pitchFamily="34" charset="0"/>
                <a:cs typeface="Calibri" panose="020F0502020204030204" pitchFamily="34" charset="0"/>
              </a:rPr>
              <a:t>Bridgefy</a:t>
            </a:r>
            <a:r>
              <a:rPr lang="tr-TR" b="0" i="0" dirty="0">
                <a:effectLst/>
                <a:latin typeface="Calibri" panose="020F0502020204030204" pitchFamily="34" charset="0"/>
                <a:cs typeface="Calibri" panose="020F0502020204030204" pitchFamily="34" charset="0"/>
              </a:rPr>
              <a:t>, internet bağlantısı olmadan çalışan ücretsiz bir mesajlaşma uygulamasıdır. Doğal afetler, büyük etkinlikler ve okullarda kullanılmak üzere </a:t>
            </a:r>
            <a:r>
              <a:rPr lang="tr-TR" b="0" i="0" dirty="0" err="1">
                <a:effectLst/>
                <a:latin typeface="Calibri" panose="020F0502020204030204" pitchFamily="34" charset="0"/>
                <a:cs typeface="Calibri" panose="020F0502020204030204" pitchFamily="34" charset="0"/>
              </a:rPr>
              <a:t>mükemmeldir.Bluetooth</a:t>
            </a:r>
            <a:r>
              <a:rPr lang="tr-TR" b="0" i="0" dirty="0">
                <a:effectLst/>
                <a:latin typeface="Calibri" panose="020F0502020204030204" pitchFamily="34" charset="0"/>
                <a:cs typeface="Calibri" panose="020F0502020204030204" pitchFamily="34" charset="0"/>
              </a:rPr>
              <a:t> üzerinden çalışır ve menzili 100 metredir.</a:t>
            </a:r>
          </a:p>
          <a:p>
            <a:r>
              <a:rPr lang="tr-TR" dirty="0" err="1">
                <a:solidFill>
                  <a:srgbClr val="FF0000"/>
                </a:solidFill>
                <a:latin typeface="Calibri" panose="020F0502020204030204" pitchFamily="34" charset="0"/>
                <a:cs typeface="Calibri" panose="020F0502020204030204" pitchFamily="34" charset="0"/>
              </a:rPr>
              <a:t>Eksiklikleri:</a:t>
            </a:r>
            <a:r>
              <a:rPr lang="tr-TR" dirty="0" err="1">
                <a:latin typeface="Calibri" panose="020F0502020204030204" pitchFamily="34" charset="0"/>
                <a:cs typeface="Calibri" panose="020F0502020204030204" pitchFamily="34" charset="0"/>
              </a:rPr>
              <a:t>Her</a:t>
            </a:r>
            <a:r>
              <a:rPr lang="tr-TR" dirty="0">
                <a:latin typeface="Calibri" panose="020F0502020204030204" pitchFamily="34" charset="0"/>
                <a:cs typeface="Calibri" panose="020F0502020204030204" pitchFamily="34" charset="0"/>
              </a:rPr>
              <a:t> ne kadar enkaz yakınındaki insanların enkaz altında birilerinin olduğunu haber vermeyi sağlasa da enkaza ulaşma konusunda yeterince yardımcı olmuyor.</a:t>
            </a:r>
          </a:p>
        </p:txBody>
      </p:sp>
      <p:sp>
        <p:nvSpPr>
          <p:cNvPr id="7" name="Slayt Numarası Yer Tutucusu 6">
            <a:extLst>
              <a:ext uri="{FF2B5EF4-FFF2-40B4-BE49-F238E27FC236}">
                <a16:creationId xmlns:a16="http://schemas.microsoft.com/office/drawing/2014/main" id="{681EC908-AC07-A33F-CC16-44C067699ED2}"/>
              </a:ext>
            </a:extLst>
          </p:cNvPr>
          <p:cNvSpPr>
            <a:spLocks noGrp="1"/>
          </p:cNvSpPr>
          <p:nvPr>
            <p:ph type="sldNum" sz="quarter" idx="12"/>
          </p:nvPr>
        </p:nvSpPr>
        <p:spPr/>
        <p:txBody>
          <a:bodyPr/>
          <a:lstStyle/>
          <a:p>
            <a:pPr rtl="0"/>
            <a:fld id="{D8DA9DAA-006C-4F4B-980E-E3DF019B24E2}" type="slidenum">
              <a:rPr lang="tr-TR" noProof="0" smtClean="0"/>
              <a:pPr rtl="0"/>
              <a:t>12</a:t>
            </a:fld>
            <a:endParaRPr lang="tr-TR" noProof="0"/>
          </a:p>
        </p:txBody>
      </p:sp>
      <p:pic>
        <p:nvPicPr>
          <p:cNvPr id="13" name="Resim 12">
            <a:extLst>
              <a:ext uri="{FF2B5EF4-FFF2-40B4-BE49-F238E27FC236}">
                <a16:creationId xmlns:a16="http://schemas.microsoft.com/office/drawing/2014/main" id="{A892494F-65BC-8AF2-9492-030BDE6315DB}"/>
              </a:ext>
            </a:extLst>
          </p:cNvPr>
          <p:cNvPicPr>
            <a:picLocks noChangeAspect="1"/>
          </p:cNvPicPr>
          <p:nvPr/>
        </p:nvPicPr>
        <p:blipFill>
          <a:blip r:embed="rId2"/>
          <a:stretch>
            <a:fillRect/>
          </a:stretch>
        </p:blipFill>
        <p:spPr>
          <a:xfrm>
            <a:off x="5185157" y="1706886"/>
            <a:ext cx="1810003" cy="781159"/>
          </a:xfrm>
          <a:prstGeom prst="rect">
            <a:avLst/>
          </a:prstGeom>
        </p:spPr>
      </p:pic>
    </p:spTree>
    <p:extLst>
      <p:ext uri="{BB962C8B-B14F-4D97-AF65-F5344CB8AC3E}">
        <p14:creationId xmlns:p14="http://schemas.microsoft.com/office/powerpoint/2010/main" val="297026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1440B268-8264-C064-5FD1-9405F4C4F6EC}"/>
              </a:ext>
            </a:extLst>
          </p:cNvPr>
          <p:cNvSpPr>
            <a:spLocks noGrp="1"/>
          </p:cNvSpPr>
          <p:nvPr>
            <p:ph type="title"/>
          </p:nvPr>
        </p:nvSpPr>
        <p:spPr/>
        <p:txBody>
          <a:bodyPr>
            <a:noAutofit/>
          </a:bodyPr>
          <a:lstStyle/>
          <a:p>
            <a:pPr fontAlgn="base"/>
            <a:r>
              <a:rPr lang="tr-TR" dirty="0"/>
              <a:t>Akut Güvendeyim</a:t>
            </a:r>
          </a:p>
        </p:txBody>
      </p:sp>
      <p:sp>
        <p:nvSpPr>
          <p:cNvPr id="4" name="İçerik Yer Tutucusu 3">
            <a:extLst>
              <a:ext uri="{FF2B5EF4-FFF2-40B4-BE49-F238E27FC236}">
                <a16:creationId xmlns:a16="http://schemas.microsoft.com/office/drawing/2014/main" id="{74395133-B847-E6A8-8EAA-8255B6AAC5DC}"/>
              </a:ext>
            </a:extLst>
          </p:cNvPr>
          <p:cNvSpPr>
            <a:spLocks noGrp="1"/>
          </p:cNvSpPr>
          <p:nvPr>
            <p:ph idx="1"/>
          </p:nvPr>
        </p:nvSpPr>
        <p:spPr>
          <a:xfrm>
            <a:off x="850392" y="2825495"/>
            <a:ext cx="6190488" cy="3895979"/>
          </a:xfrm>
        </p:spPr>
        <p:txBody>
          <a:bodyPr>
            <a:normAutofit/>
          </a:bodyPr>
          <a:lstStyle/>
          <a:p>
            <a:r>
              <a:rPr lang="tr-TR" sz="2200" b="0" i="0" dirty="0">
                <a:effectLst/>
                <a:latin typeface="Calibri" panose="020F0502020204030204" pitchFamily="34" charset="0"/>
                <a:cs typeface="Calibri" panose="020F0502020204030204" pitchFamily="34" charset="0"/>
              </a:rPr>
              <a:t>Uygulama belirlediğiniz en fazla 10 telefon numarasına uygulamanın ana ekranındaki Güvendeyim butonuna bastığınızda telefonunuzun GPS servisi üzerinden aldığı konumunuzu telefonunuz SMS sistemi üzerinden belirttiğiniz kişilere gönderir.</a:t>
            </a:r>
          </a:p>
          <a:p>
            <a:r>
              <a:rPr lang="tr-TR" dirty="0" err="1">
                <a:solidFill>
                  <a:srgbClr val="FF0000"/>
                </a:solidFill>
                <a:latin typeface="Calibri" panose="020F0502020204030204" pitchFamily="34" charset="0"/>
                <a:cs typeface="Calibri" panose="020F0502020204030204" pitchFamily="34" charset="0"/>
              </a:rPr>
              <a:t>Eksikleri:</a:t>
            </a:r>
            <a:r>
              <a:rPr lang="tr-TR" dirty="0" err="1">
                <a:latin typeface="Calibri" panose="020F0502020204030204" pitchFamily="34" charset="0"/>
                <a:cs typeface="Calibri" panose="020F0502020204030204" pitchFamily="34" charset="0"/>
              </a:rPr>
              <a:t>Uygulama</a:t>
            </a:r>
            <a:r>
              <a:rPr lang="tr-TR" dirty="0">
                <a:latin typeface="Calibri" panose="020F0502020204030204" pitchFamily="34" charset="0"/>
                <a:cs typeface="Calibri" panose="020F0502020204030204" pitchFamily="34" charset="0"/>
              </a:rPr>
              <a:t> konumunuzu ilgililere konumunuzu gönderiyor ama ulaşılacak hala bir sorun olarak devam ediyor.</a:t>
            </a:r>
          </a:p>
          <a:p>
            <a:endParaRPr lang="tr-TR" dirty="0">
              <a:latin typeface="Calibri" panose="020F0502020204030204" pitchFamily="34" charset="0"/>
              <a:cs typeface="Calibri" panose="020F0502020204030204" pitchFamily="34" charset="0"/>
            </a:endParaRPr>
          </a:p>
        </p:txBody>
      </p:sp>
      <p:sp>
        <p:nvSpPr>
          <p:cNvPr id="7" name="Slayt Numarası Yer Tutucusu 6">
            <a:extLst>
              <a:ext uri="{FF2B5EF4-FFF2-40B4-BE49-F238E27FC236}">
                <a16:creationId xmlns:a16="http://schemas.microsoft.com/office/drawing/2014/main" id="{681EC908-AC07-A33F-CC16-44C067699ED2}"/>
              </a:ext>
            </a:extLst>
          </p:cNvPr>
          <p:cNvSpPr>
            <a:spLocks noGrp="1"/>
          </p:cNvSpPr>
          <p:nvPr>
            <p:ph type="sldNum" sz="quarter" idx="12"/>
          </p:nvPr>
        </p:nvSpPr>
        <p:spPr/>
        <p:txBody>
          <a:bodyPr/>
          <a:lstStyle/>
          <a:p>
            <a:pPr rtl="0"/>
            <a:fld id="{D8DA9DAA-006C-4F4B-980E-E3DF019B24E2}" type="slidenum">
              <a:rPr lang="tr-TR" noProof="0" smtClean="0"/>
              <a:pPr rtl="0"/>
              <a:t>13</a:t>
            </a:fld>
            <a:endParaRPr lang="tr-TR" noProof="0"/>
          </a:p>
        </p:txBody>
      </p:sp>
      <p:pic>
        <p:nvPicPr>
          <p:cNvPr id="5" name="Resim 4">
            <a:extLst>
              <a:ext uri="{FF2B5EF4-FFF2-40B4-BE49-F238E27FC236}">
                <a16:creationId xmlns:a16="http://schemas.microsoft.com/office/drawing/2014/main" id="{41202671-88A9-3A7E-98B5-C0904E7F6CBD}"/>
              </a:ext>
            </a:extLst>
          </p:cNvPr>
          <p:cNvPicPr>
            <a:picLocks noChangeAspect="1"/>
          </p:cNvPicPr>
          <p:nvPr/>
        </p:nvPicPr>
        <p:blipFill>
          <a:blip r:embed="rId2"/>
          <a:stretch>
            <a:fillRect/>
          </a:stretch>
        </p:blipFill>
        <p:spPr>
          <a:xfrm>
            <a:off x="7300077" y="723115"/>
            <a:ext cx="3182688" cy="2992419"/>
          </a:xfrm>
          <a:prstGeom prst="rect">
            <a:avLst/>
          </a:prstGeom>
        </p:spPr>
      </p:pic>
    </p:spTree>
    <p:extLst>
      <p:ext uri="{BB962C8B-B14F-4D97-AF65-F5344CB8AC3E}">
        <p14:creationId xmlns:p14="http://schemas.microsoft.com/office/powerpoint/2010/main" val="850616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35388A5-1544-44B2-6FC1-30C356F345C0}"/>
              </a:ext>
            </a:extLst>
          </p:cNvPr>
          <p:cNvSpPr>
            <a:spLocks noGrp="1"/>
          </p:cNvSpPr>
          <p:nvPr>
            <p:ph idx="1"/>
          </p:nvPr>
        </p:nvSpPr>
        <p:spPr>
          <a:xfrm>
            <a:off x="850392" y="1201783"/>
            <a:ext cx="6190488" cy="4970417"/>
          </a:xfrm>
        </p:spPr>
        <p:txBody>
          <a:bodyPr>
            <a:normAutofit lnSpcReduction="10000"/>
          </a:bodyPr>
          <a:lstStyle/>
          <a:p>
            <a:r>
              <a:rPr lang="tr-TR" dirty="0">
                <a:latin typeface="Calibri" panose="020F0502020204030204" pitchFamily="34" charset="0"/>
                <a:cs typeface="Calibri" panose="020F0502020204030204" pitchFamily="34" charset="0"/>
              </a:rPr>
              <a:t>Akut güvendeyim uygulamasının yanı sıra,</a:t>
            </a:r>
            <a:r>
              <a:rPr lang="tr-TR" b="0" i="0" dirty="0">
                <a:solidFill>
                  <a:srgbClr val="222222"/>
                </a:solidFill>
                <a:effectLst/>
                <a:latin typeface="Calibri" panose="020F0502020204030204" pitchFamily="34" charset="0"/>
                <a:cs typeface="Calibri" panose="020F0502020204030204" pitchFamily="34" charset="0"/>
              </a:rPr>
              <a:t> Deprem sonrası insanlara nasıl yardımcı olabilecekleri konusunda kafa yoran Türk yazılımcıların aklına, bu tür felaketlerden sonra ana iletişim araçlarından biri olan sosyal medya kullanılarak </a:t>
            </a:r>
            <a:r>
              <a:rPr lang="tr-TR" dirty="0">
                <a:solidFill>
                  <a:srgbClr val="222222"/>
                </a:solidFill>
                <a:latin typeface="Calibri" panose="020F0502020204030204" pitchFamily="34" charset="0"/>
                <a:cs typeface="Calibri" panose="020F0502020204030204" pitchFamily="34" charset="0"/>
              </a:rPr>
              <a:t>g</a:t>
            </a:r>
            <a:r>
              <a:rPr lang="tr-TR" b="0" i="0" dirty="0">
                <a:solidFill>
                  <a:srgbClr val="222222"/>
                </a:solidFill>
                <a:effectLst/>
                <a:latin typeface="Calibri" panose="020F0502020204030204" pitchFamily="34" charset="0"/>
                <a:cs typeface="Calibri" panose="020F0502020204030204" pitchFamily="34" charset="0"/>
              </a:rPr>
              <a:t>eliştirilen yazılım Twitter ve Instagram gibi sosyal medya hesaplarından gelen yardım çağrılarını topluyor ve toplanan bu datayı harita ile eşleştirip anlamlı hale getirerek, isteyen tüm Sivil Toplum </a:t>
            </a:r>
            <a:r>
              <a:rPr lang="tr-TR" b="0" i="0" dirty="0" err="1">
                <a:solidFill>
                  <a:srgbClr val="222222"/>
                </a:solidFill>
                <a:effectLst/>
                <a:latin typeface="Calibri" panose="020F0502020204030204" pitchFamily="34" charset="0"/>
                <a:cs typeface="Calibri" panose="020F0502020204030204" pitchFamily="34" charset="0"/>
              </a:rPr>
              <a:t>Kuruluşları'nın</a:t>
            </a:r>
            <a:r>
              <a:rPr lang="tr-TR" b="0" i="0" dirty="0">
                <a:solidFill>
                  <a:srgbClr val="222222"/>
                </a:solidFill>
                <a:effectLst/>
                <a:latin typeface="Calibri" panose="020F0502020204030204" pitchFamily="34" charset="0"/>
                <a:cs typeface="Calibri" panose="020F0502020204030204" pitchFamily="34" charset="0"/>
              </a:rPr>
              <a:t> kullanımına sunmayı amaçlıyor.</a:t>
            </a:r>
          </a:p>
          <a:p>
            <a:r>
              <a:rPr lang="tr-TR" dirty="0">
                <a:solidFill>
                  <a:srgbClr val="222222"/>
                </a:solidFill>
                <a:latin typeface="Calibri" panose="020F0502020204030204" pitchFamily="34" charset="0"/>
                <a:cs typeface="Calibri" panose="020F0502020204030204" pitchFamily="34" charset="0"/>
              </a:rPr>
              <a:t>Başlatanlar deprem sonrası toplanan Türk yazılımcılar</a:t>
            </a:r>
          </a:p>
          <a:p>
            <a:r>
              <a:rPr lang="tr-TR" b="1" i="0" dirty="0">
                <a:solidFill>
                  <a:srgbClr val="222222"/>
                </a:solidFill>
                <a:effectLst/>
                <a:latin typeface="Montserrat" panose="00000500000000000000" pitchFamily="2" charset="-94"/>
              </a:rPr>
              <a:t>Eser </a:t>
            </a:r>
            <a:r>
              <a:rPr lang="tr-TR" b="1" i="0" dirty="0" err="1">
                <a:solidFill>
                  <a:srgbClr val="222222"/>
                </a:solidFill>
                <a:effectLst/>
                <a:latin typeface="Montserrat" panose="00000500000000000000" pitchFamily="2" charset="-94"/>
              </a:rPr>
              <a:t>Ozvataf</a:t>
            </a:r>
            <a:r>
              <a:rPr lang="tr-TR" b="1" i="0" dirty="0">
                <a:solidFill>
                  <a:srgbClr val="222222"/>
                </a:solidFill>
                <a:effectLst/>
                <a:latin typeface="Montserrat" panose="00000500000000000000" pitchFamily="2" charset="-94"/>
              </a:rPr>
              <a:t> ve Furkan Kılıç</a:t>
            </a:r>
            <a:endParaRPr lang="tr-TR" b="0" i="0" dirty="0">
              <a:solidFill>
                <a:srgbClr val="222222"/>
              </a:solidFill>
              <a:effectLst/>
              <a:latin typeface="Calibri" panose="020F0502020204030204" pitchFamily="34" charset="0"/>
              <a:cs typeface="Calibri" panose="020F0502020204030204" pitchFamily="34" charset="0"/>
            </a:endParaRPr>
          </a:p>
          <a:p>
            <a:endParaRPr lang="tr-TR" dirty="0">
              <a:solidFill>
                <a:srgbClr val="222222"/>
              </a:solidFill>
              <a:latin typeface="Calibri" panose="020F0502020204030204" pitchFamily="34" charset="0"/>
              <a:cs typeface="Calibri" panose="020F0502020204030204" pitchFamily="34" charset="0"/>
            </a:endParaRPr>
          </a:p>
          <a:p>
            <a:r>
              <a:rPr lang="tr-TR" dirty="0">
                <a:solidFill>
                  <a:srgbClr val="222222"/>
                </a:solidFill>
                <a:latin typeface="Calibri" panose="020F0502020204030204" pitchFamily="34" charset="0"/>
                <a:cs typeface="Calibri" panose="020F0502020204030204" pitchFamily="34" charset="0"/>
              </a:rPr>
              <a:t>(Bu uygulama aynı zamanda bana bu proje ile ilgili ilham veren proje)</a:t>
            </a:r>
            <a:endParaRPr lang="tr-TR" dirty="0">
              <a:latin typeface="Calibri" panose="020F0502020204030204" pitchFamily="34" charset="0"/>
              <a:cs typeface="Calibri" panose="020F0502020204030204" pitchFamily="34" charset="0"/>
            </a:endParaRPr>
          </a:p>
        </p:txBody>
      </p:sp>
      <p:sp>
        <p:nvSpPr>
          <p:cNvPr id="7" name="Slayt Numarası Yer Tutucusu 6">
            <a:extLst>
              <a:ext uri="{FF2B5EF4-FFF2-40B4-BE49-F238E27FC236}">
                <a16:creationId xmlns:a16="http://schemas.microsoft.com/office/drawing/2014/main" id="{A3A1E608-463D-3B3F-6C8C-E804506C00CF}"/>
              </a:ext>
            </a:extLst>
          </p:cNvPr>
          <p:cNvSpPr>
            <a:spLocks noGrp="1"/>
          </p:cNvSpPr>
          <p:nvPr>
            <p:ph type="sldNum" sz="quarter" idx="12"/>
          </p:nvPr>
        </p:nvSpPr>
        <p:spPr/>
        <p:txBody>
          <a:bodyPr/>
          <a:lstStyle/>
          <a:p>
            <a:pPr rtl="0"/>
            <a:fld id="{D8DA9DAA-006C-4F4B-980E-E3DF019B24E2}" type="slidenum">
              <a:rPr lang="tr-TR" noProof="0" smtClean="0"/>
              <a:pPr rtl="0"/>
              <a:t>14</a:t>
            </a:fld>
            <a:endParaRPr lang="tr-TR" noProof="0"/>
          </a:p>
        </p:txBody>
      </p:sp>
      <p:sp>
        <p:nvSpPr>
          <p:cNvPr id="9" name="Metin kutusu 8">
            <a:extLst>
              <a:ext uri="{FF2B5EF4-FFF2-40B4-BE49-F238E27FC236}">
                <a16:creationId xmlns:a16="http://schemas.microsoft.com/office/drawing/2014/main" id="{41970B62-6D46-EBCD-931A-22605A7DBDBB}"/>
              </a:ext>
            </a:extLst>
          </p:cNvPr>
          <p:cNvSpPr txBox="1"/>
          <p:nvPr/>
        </p:nvSpPr>
        <p:spPr>
          <a:xfrm>
            <a:off x="7694023" y="1626716"/>
            <a:ext cx="2417643" cy="1938992"/>
          </a:xfrm>
          <a:prstGeom prst="rect">
            <a:avLst/>
          </a:prstGeom>
          <a:noFill/>
        </p:spPr>
        <p:txBody>
          <a:bodyPr wrap="square">
            <a:spAutoFit/>
          </a:bodyPr>
          <a:lstStyle/>
          <a:p>
            <a:r>
              <a:rPr lang="tr-TR" sz="4000" b="0" i="0" dirty="0">
                <a:solidFill>
                  <a:srgbClr val="222222"/>
                </a:solidFill>
                <a:effectLst/>
                <a:latin typeface="Montserrat" panose="00000500000000000000" pitchFamily="2" charset="-94"/>
              </a:rPr>
              <a:t>IT Deprem Yardım</a:t>
            </a:r>
            <a:endParaRPr lang="tr-TR" sz="4000" dirty="0"/>
          </a:p>
        </p:txBody>
      </p:sp>
    </p:spTree>
    <p:extLst>
      <p:ext uri="{BB962C8B-B14F-4D97-AF65-F5344CB8AC3E}">
        <p14:creationId xmlns:p14="http://schemas.microsoft.com/office/powerpoint/2010/main" val="2031999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9FB28F-C9D7-439B-B863-44B4E851A0B0}"/>
              </a:ext>
            </a:extLst>
          </p:cNvPr>
          <p:cNvSpPr>
            <a:spLocks noGrp="1"/>
          </p:cNvSpPr>
          <p:nvPr>
            <p:ph type="ctrTitle"/>
          </p:nvPr>
        </p:nvSpPr>
        <p:spPr/>
        <p:txBody>
          <a:bodyPr rtlCol="0"/>
          <a:lstStyle/>
          <a:p>
            <a:pPr rtl="0"/>
            <a:r>
              <a:rPr lang="tr-TR"/>
              <a:t>Özet</a:t>
            </a:r>
          </a:p>
        </p:txBody>
      </p:sp>
      <p:sp>
        <p:nvSpPr>
          <p:cNvPr id="8" name="Alt Başlık 7">
            <a:extLst>
              <a:ext uri="{FF2B5EF4-FFF2-40B4-BE49-F238E27FC236}">
                <a16:creationId xmlns:a16="http://schemas.microsoft.com/office/drawing/2014/main" id="{50061247-EA4F-4DFA-AFCE-648487762CF7}"/>
              </a:ext>
            </a:extLst>
          </p:cNvPr>
          <p:cNvSpPr>
            <a:spLocks noGrp="1"/>
          </p:cNvSpPr>
          <p:nvPr>
            <p:ph type="subTitle" idx="1"/>
          </p:nvPr>
        </p:nvSpPr>
        <p:spPr/>
        <p:txBody>
          <a:bodyPr rtlCol="0"/>
          <a:lstStyle/>
          <a:p>
            <a:pPr rtl="0"/>
            <a:r>
              <a:rPr lang="tr-TR" dirty="0">
                <a:latin typeface="Calibri" panose="020F0502020204030204" pitchFamily="34" charset="0"/>
                <a:cs typeface="Calibri" panose="020F0502020204030204" pitchFamily="34" charset="0"/>
              </a:rPr>
              <a:t>Özet olarak bu uygulamaların sunduğu özellikleri birleştirerek </a:t>
            </a:r>
            <a:r>
              <a:rPr lang="tr-TR">
                <a:latin typeface="Calibri" panose="020F0502020204030204" pitchFamily="34" charset="0"/>
                <a:cs typeface="Calibri" panose="020F0502020204030204" pitchFamily="34" charset="0"/>
              </a:rPr>
              <a:t>ve buradaki </a:t>
            </a:r>
            <a:r>
              <a:rPr lang="tr-TR" dirty="0">
                <a:latin typeface="Calibri" panose="020F0502020204030204" pitchFamily="34" charset="0"/>
                <a:cs typeface="Calibri" panose="020F0502020204030204" pitchFamily="34" charset="0"/>
              </a:rPr>
              <a:t>verileri(kapanan yol, işaretli enkazlar </a:t>
            </a:r>
            <a:r>
              <a:rPr lang="tr-TR" dirty="0" err="1">
                <a:latin typeface="Calibri" panose="020F0502020204030204" pitchFamily="34" charset="0"/>
                <a:cs typeface="Calibri" panose="020F0502020204030204" pitchFamily="34" charset="0"/>
              </a:rPr>
              <a:t>vs</a:t>
            </a:r>
            <a:r>
              <a:rPr lang="tr-TR" dirty="0">
                <a:latin typeface="Calibri" panose="020F0502020204030204" pitchFamily="34" charset="0"/>
                <a:cs typeface="Calibri" panose="020F0502020204030204" pitchFamily="34" charset="0"/>
              </a:rPr>
              <a:t>)yapay zeka ile işleyerek en fazla enkaza en hızlı şekilde ulaşmayı sağlayan bir uygulama olmasını planlıyorum.</a:t>
            </a:r>
          </a:p>
        </p:txBody>
      </p:sp>
      <p:pic>
        <p:nvPicPr>
          <p:cNvPr id="22" name="Resim Yer Tutucusu 21" descr="alacakaranlık gökyüzünün altındaki dağlar">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3"/>
          <a:srcRect t="63" b="63"/>
          <a:stretch/>
        </p:blipFill>
        <p:spPr/>
      </p:pic>
      <p:pic>
        <p:nvPicPr>
          <p:cNvPr id="18" name="Resim Yer Tutucusu 17" descr="gün batımı sırasında dağlar">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4"/>
          <a:srcRect t="177" b="177"/>
          <a:stretch/>
        </p:blipFill>
        <p:spPr/>
      </p:pic>
      <p:pic>
        <p:nvPicPr>
          <p:cNvPr id="20" name="Resim Yer Tutucusu 19" descr="gün batımı sırasında dağlar">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5"/>
          <a:srcRect t="209" b="209"/>
          <a:stretch/>
        </p:blipFill>
        <p:spPr/>
      </p:pic>
      <p:sp>
        <p:nvSpPr>
          <p:cNvPr id="23" name="Alt Bilgi Yer Tutucusu 22">
            <a:extLst>
              <a:ext uri="{FF2B5EF4-FFF2-40B4-BE49-F238E27FC236}">
                <a16:creationId xmlns:a16="http://schemas.microsoft.com/office/drawing/2014/main" id="{249ACE4E-0038-4BA2-8883-8C3F73B79C44}"/>
              </a:ext>
            </a:extLst>
          </p:cNvPr>
          <p:cNvSpPr>
            <a:spLocks noGrp="1"/>
          </p:cNvSpPr>
          <p:nvPr>
            <p:ph type="ftr" sz="quarter" idx="11"/>
          </p:nvPr>
        </p:nvSpPr>
        <p:spPr/>
        <p:txBody>
          <a:bodyPr rtlCol="0"/>
          <a:lstStyle/>
          <a:p>
            <a:pPr rtl="0"/>
            <a:r>
              <a:rPr lang="tr-TR"/>
              <a:t>Sunu Başlığı</a:t>
            </a:r>
          </a:p>
        </p:txBody>
      </p:sp>
      <p:sp>
        <p:nvSpPr>
          <p:cNvPr id="24" name="Slayt Numarası Yer Tutucusu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rtlCol="0"/>
          <a:lstStyle/>
          <a:p>
            <a:pPr rtl="0"/>
            <a:fld id="{D8DA9DAA-006C-4F4B-980E-E3DF019B24E2}" type="slidenum">
              <a:rPr lang="tr-TR" smtClean="0"/>
              <a:pPr rtl="0"/>
              <a:t>15</a:t>
            </a:fld>
            <a:endParaRPr lang="tr-TR"/>
          </a:p>
        </p:txBody>
      </p:sp>
    </p:spTree>
    <p:extLst>
      <p:ext uri="{BB962C8B-B14F-4D97-AF65-F5344CB8AC3E}">
        <p14:creationId xmlns:p14="http://schemas.microsoft.com/office/powerpoint/2010/main" val="3584772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ayt Numarası Yer Tutucusu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tr-TR" smtClean="0"/>
              <a:pPr rtl="0"/>
              <a:t>16</a:t>
            </a:fld>
            <a:endParaRPr lang="tr-TR"/>
          </a:p>
        </p:txBody>
      </p:sp>
      <p:pic>
        <p:nvPicPr>
          <p:cNvPr id="9" name="Resim Yer Tutucusu 8" descr="gün batımı sırasında dağlar">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Resim Yer Tutucusu 10" descr="gün batımı sırasında dağlar">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Başlık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tr-TR" dirty="0"/>
              <a:t>Teşekkürler</a:t>
            </a:r>
          </a:p>
        </p:txBody>
      </p:sp>
      <p:pic>
        <p:nvPicPr>
          <p:cNvPr id="15" name="Resim Yer Tutucusu 14" descr="alacakaranlık gökyüzünün altındaki dağlar">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Resim Yer Tutucusu 12" descr="şafaktan hemen önce, karanlık gökyüzünün altındaki dağlar">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1DDBBC93-70DF-4E4E-98E3-08124185AB18}"/>
              </a:ext>
            </a:extLst>
          </p:cNvPr>
          <p:cNvSpPr>
            <a:spLocks noGrp="1"/>
          </p:cNvSpPr>
          <p:nvPr>
            <p:ph type="title"/>
          </p:nvPr>
        </p:nvSpPr>
        <p:spPr/>
        <p:txBody>
          <a:bodyPr rtlCol="0"/>
          <a:lstStyle/>
          <a:p>
            <a:pPr rtl="0"/>
            <a:r>
              <a:rPr lang="tr-TR" b="1" cap="all" spc="400" dirty="0">
                <a:solidFill>
                  <a:schemeClr val="bg1"/>
                </a:solidFill>
                <a:latin typeface="+mn-lt"/>
              </a:rPr>
              <a:t>Konular</a:t>
            </a:r>
            <a:endParaRPr lang="tr-TR" dirty="0"/>
          </a:p>
        </p:txBody>
      </p:sp>
      <p:sp>
        <p:nvSpPr>
          <p:cNvPr id="4" name="Metin Yer Tutucusu 3">
            <a:extLst>
              <a:ext uri="{FF2B5EF4-FFF2-40B4-BE49-F238E27FC236}">
                <a16:creationId xmlns:a16="http://schemas.microsoft.com/office/drawing/2014/main" id="{65DE74E9-AA78-46C1-845A-0B72FA8AF35E}"/>
              </a:ext>
            </a:extLst>
          </p:cNvPr>
          <p:cNvSpPr>
            <a:spLocks noGrp="1"/>
          </p:cNvSpPr>
          <p:nvPr>
            <p:ph type="body" sz="quarter" idx="13"/>
          </p:nvPr>
        </p:nvSpPr>
        <p:spPr/>
        <p:txBody>
          <a:bodyPr rtlCol="0"/>
          <a:lstStyle/>
          <a:p>
            <a:pPr marL="342900" indent="-342900" algn="r" rtl="0">
              <a:buFont typeface="+mj-lt"/>
              <a:buAutoNum type="arabicParenR"/>
            </a:pPr>
            <a:r>
              <a:rPr lang="tr-TR" sz="1800" dirty="0"/>
              <a:t>Projeniz için ilk olarak Depremi önlemek ve Deprem öncesi veya </a:t>
            </a:r>
            <a:r>
              <a:rPr lang="tr-TR" dirty="0"/>
              <a:t>sonrasında</a:t>
            </a:r>
            <a:r>
              <a:rPr lang="tr-TR" sz="1800" dirty="0"/>
              <a:t> alınabilecek önlemler nelerdir?</a:t>
            </a:r>
          </a:p>
          <a:p>
            <a:pPr marL="342900" indent="-342900" rtl="0" fontAlgn="base">
              <a:spcBef>
                <a:spcPts val="0"/>
              </a:spcBef>
              <a:spcAft>
                <a:spcPts val="0"/>
              </a:spcAft>
              <a:buFont typeface="+mj-lt"/>
              <a:buAutoNum type="arabicParenR"/>
            </a:pPr>
            <a:r>
              <a:rPr lang="tr-TR" dirty="0"/>
              <a:t>Benzer projeler var mı?</a:t>
            </a:r>
          </a:p>
          <a:p>
            <a:pPr marL="342900" indent="-342900" algn="r" rtl="0">
              <a:buFont typeface="+mj-lt"/>
              <a:buAutoNum type="arabicParenR"/>
            </a:pPr>
            <a:r>
              <a:rPr lang="tr-TR" dirty="0"/>
              <a:t>Benzer projeler varsa, onların eksikleri nelerdir?</a:t>
            </a:r>
          </a:p>
          <a:p>
            <a:pPr marL="342900" indent="-342900">
              <a:buFont typeface="+mj-lt"/>
              <a:buAutoNum type="arabicParenR"/>
            </a:pPr>
            <a:r>
              <a:rPr lang="tr-TR" dirty="0"/>
              <a:t>Eksikleri nasıl tamamlayabilirsiniz?</a:t>
            </a:r>
          </a:p>
          <a:p>
            <a:pPr algn="r" rtl="0"/>
            <a:endParaRPr lang="tr-TR" dirty="0"/>
          </a:p>
        </p:txBody>
      </p:sp>
      <p:pic>
        <p:nvPicPr>
          <p:cNvPr id="6" name="Resim Yer Tutucusu 5" descr="gün batımı sırasında dağlar">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p:pic>
      <p:sp>
        <p:nvSpPr>
          <p:cNvPr id="7" name="Tarih Yer Tutucusu 6">
            <a:extLst>
              <a:ext uri="{FF2B5EF4-FFF2-40B4-BE49-F238E27FC236}">
                <a16:creationId xmlns:a16="http://schemas.microsoft.com/office/drawing/2014/main" id="{05C25F72-F9A7-42F9-9720-0801ED77D4D1}"/>
              </a:ext>
            </a:extLst>
          </p:cNvPr>
          <p:cNvSpPr>
            <a:spLocks noGrp="1"/>
          </p:cNvSpPr>
          <p:nvPr>
            <p:ph type="dt" sz="half" idx="10"/>
          </p:nvPr>
        </p:nvSpPr>
        <p:spPr/>
        <p:txBody>
          <a:bodyPr rtlCol="0"/>
          <a:lstStyle/>
          <a:p>
            <a:pPr rtl="0"/>
            <a:r>
              <a:rPr lang="tr-TR" dirty="0"/>
              <a:t>05.03.2023</a:t>
            </a:r>
          </a:p>
        </p:txBody>
      </p:sp>
      <p:sp>
        <p:nvSpPr>
          <p:cNvPr id="9" name="Slayt Numarası Yer Tutucusu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tr-TR" smtClean="0"/>
              <a:pPr/>
              <a:t>2</a:t>
            </a:fld>
            <a:endParaRPr lang="tr-TR"/>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5F2FB0B-15EC-453B-BC9B-69AD35DDCEA3}"/>
              </a:ext>
            </a:extLst>
          </p:cNvPr>
          <p:cNvSpPr>
            <a:spLocks noGrp="1"/>
          </p:cNvSpPr>
          <p:nvPr>
            <p:ph type="ctrTitle"/>
          </p:nvPr>
        </p:nvSpPr>
        <p:spPr>
          <a:xfrm>
            <a:off x="1524000" y="2595154"/>
            <a:ext cx="9144000" cy="2340864"/>
          </a:xfrm>
        </p:spPr>
        <p:txBody>
          <a:bodyPr rtlCol="0">
            <a:noAutofit/>
          </a:bodyPr>
          <a:lstStyle/>
          <a:p>
            <a:pPr rtl="0"/>
            <a:r>
              <a:rPr lang="tr-TR" sz="4000" dirty="0"/>
              <a:t>Depremi önlemek ve Deprem öncesi veya sonrasında alınabilecek önlemler nelerdir?</a:t>
            </a:r>
          </a:p>
        </p:txBody>
      </p:sp>
    </p:spTree>
    <p:extLst>
      <p:ext uri="{BB962C8B-B14F-4D97-AF65-F5344CB8AC3E}">
        <p14:creationId xmlns:p14="http://schemas.microsoft.com/office/powerpoint/2010/main" val="2227882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sz="half" idx="1"/>
          </p:nvPr>
        </p:nvSpPr>
        <p:spPr>
          <a:xfrm>
            <a:off x="1444752" y="800100"/>
            <a:ext cx="5089398" cy="5534025"/>
          </a:xfrm>
        </p:spPr>
        <p:txBody>
          <a:bodyPr rtlCol="0">
            <a:noAutofit/>
          </a:bodyPr>
          <a:lstStyle/>
          <a:p>
            <a:r>
              <a:rPr lang="tr-TR" sz="2000" b="0" i="0" dirty="0">
                <a:effectLst/>
                <a:latin typeface="Calibri" panose="020F0502020204030204" pitchFamily="34" charset="0"/>
                <a:cs typeface="Calibri" panose="020F0502020204030204" pitchFamily="34" charset="0"/>
              </a:rPr>
              <a:t>Deprem, yeryüzünde meydana gelen en yıkıcı doğal afetlerden biridir. Yer kabuğunun ani bir hareketi sonucu oluşan depremler, hem can kaybına hem de maddi hasara sebep olabilir. Bu nedenle, depremi önlemek ve deprem öncesi veya sonrasında alınabilecek önlemler hakkında bilgi sahibi olmak hayati önem taşır.</a:t>
            </a:r>
          </a:p>
          <a:p>
            <a:r>
              <a:rPr lang="tr-TR" sz="2000" b="0" i="0" dirty="0">
                <a:effectLst/>
                <a:latin typeface="Calibri" panose="020F0502020204030204" pitchFamily="34" charset="0"/>
                <a:cs typeface="Calibri" panose="020F0502020204030204" pitchFamily="34" charset="0"/>
              </a:rPr>
              <a:t>Deprem öncesi alınabilecek önlemler arasında, binaların sağlam bir şekilde inşa edilmesi, düzenli olarak kontrol edilmesi ve güçlendirilmesi yer alır. Ayrıca, evlerde ve işyerlerinde acil durum çantalarının hazırlanması, acil durum planlarının oluşturulması ve düzenli olarak tatbikat yapılması önemlidir. Deprem öncesi, yerleşim alanlarındaki olası riskli bölgelerin belirlenmesi ve bu bölgelerdeki yapıların güçlendirilmesi de önemlidir.</a:t>
            </a:r>
          </a:p>
        </p:txBody>
      </p:sp>
      <p:pic>
        <p:nvPicPr>
          <p:cNvPr id="13" name="Resim 12">
            <a:extLst>
              <a:ext uri="{FF2B5EF4-FFF2-40B4-BE49-F238E27FC236}">
                <a16:creationId xmlns:a16="http://schemas.microsoft.com/office/drawing/2014/main" id="{734E21FB-38B0-FFC0-5A1E-C25FA733725D}"/>
              </a:ext>
            </a:extLst>
          </p:cNvPr>
          <p:cNvPicPr>
            <a:picLocks noChangeAspect="1"/>
          </p:cNvPicPr>
          <p:nvPr/>
        </p:nvPicPr>
        <p:blipFill>
          <a:blip r:embed="rId3"/>
          <a:stretch>
            <a:fillRect/>
          </a:stretch>
        </p:blipFill>
        <p:spPr>
          <a:xfrm>
            <a:off x="6891475" y="1000125"/>
            <a:ext cx="5163894" cy="5176838"/>
          </a:xfrm>
          <a:prstGeom prst="rect">
            <a:avLst/>
          </a:prstGeom>
          <a:noFill/>
        </p:spPr>
      </p:pic>
      <p:sp>
        <p:nvSpPr>
          <p:cNvPr id="11" name="Slayt Numarası Yer Tutucusu 10" hidden="1">
            <a:extLst>
              <a:ext uri="{FF2B5EF4-FFF2-40B4-BE49-F238E27FC236}">
                <a16:creationId xmlns:a16="http://schemas.microsoft.com/office/drawing/2014/main" id="{56AE2454-CE9A-4A6B-AB5A-349E0D967654}"/>
              </a:ext>
            </a:extLst>
          </p:cNvPr>
          <p:cNvSpPr>
            <a:spLocks noGrp="1"/>
          </p:cNvSpPr>
          <p:nvPr>
            <p:ph type="sldNum" sz="quarter" idx="4294967295"/>
          </p:nvPr>
        </p:nvSpPr>
        <p:spPr>
          <a:xfrm>
            <a:off x="8610600" y="6356350"/>
            <a:ext cx="2743200" cy="365125"/>
          </a:xfrm>
        </p:spPr>
        <p:txBody>
          <a:bodyPr rtlCol="0"/>
          <a:lstStyle/>
          <a:p>
            <a:pPr rtl="0">
              <a:spcAft>
                <a:spcPts val="600"/>
              </a:spcAft>
            </a:pPr>
            <a:fld id="{D8DA9DAA-006C-4F4B-980E-E3DF019B24E2}" type="slidenum">
              <a:rPr lang="tr-TR" smtClean="0"/>
              <a:pPr rtl="0">
                <a:spcAft>
                  <a:spcPts val="600"/>
                </a:spcAft>
              </a:pPr>
              <a:t>4</a:t>
            </a:fld>
            <a:endParaRPr lang="tr-TR"/>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73B68C37-29E6-DC0E-F48A-90956EF2DAED}"/>
              </a:ext>
            </a:extLst>
          </p:cNvPr>
          <p:cNvSpPr>
            <a:spLocks noGrp="1"/>
          </p:cNvSpPr>
          <p:nvPr>
            <p:ph idx="1"/>
          </p:nvPr>
        </p:nvSpPr>
        <p:spPr>
          <a:xfrm>
            <a:off x="850392" y="1341120"/>
            <a:ext cx="6190488" cy="4831080"/>
          </a:xfrm>
        </p:spPr>
        <p:txBody>
          <a:bodyPr>
            <a:normAutofit/>
          </a:bodyPr>
          <a:lstStyle/>
          <a:p>
            <a:r>
              <a:rPr lang="tr-TR" b="0" i="0" dirty="0">
                <a:effectLst/>
                <a:latin typeface="Calibri" panose="020F0502020204030204" pitchFamily="34" charset="0"/>
                <a:cs typeface="Calibri" panose="020F0502020204030204" pitchFamily="34" charset="0"/>
              </a:rPr>
              <a:t>Deprem sonrasında alınabilecek önlemler arasında, öncelikle enkaz altında kalan insanların kurtarılması, yaralıların tedavi edilmesi ve barınma ihtiyaçlarının karşılanması yer alır. Deprem sonrasında, su, yiyecek, ilaç ve diğer temel malzemelerin temin edilmesi de önemlidir. Deprem sonrası, yapıların güvenliği konusunda uzmanların kontrolleri yapması ve gerekli onarımların yapılması gerekmektedir.</a:t>
            </a:r>
            <a:endParaRPr lang="tr-TR" dirty="0">
              <a:latin typeface="Calibri" panose="020F0502020204030204" pitchFamily="34" charset="0"/>
              <a:cs typeface="Calibri" panose="020F0502020204030204" pitchFamily="34" charset="0"/>
            </a:endParaRPr>
          </a:p>
        </p:txBody>
      </p:sp>
      <p:sp>
        <p:nvSpPr>
          <p:cNvPr id="7" name="Slayt Numarası Yer Tutucusu 6">
            <a:extLst>
              <a:ext uri="{FF2B5EF4-FFF2-40B4-BE49-F238E27FC236}">
                <a16:creationId xmlns:a16="http://schemas.microsoft.com/office/drawing/2014/main" id="{582E09C5-7703-E403-6DD1-57B386F203DC}"/>
              </a:ext>
            </a:extLst>
          </p:cNvPr>
          <p:cNvSpPr>
            <a:spLocks noGrp="1"/>
          </p:cNvSpPr>
          <p:nvPr>
            <p:ph type="sldNum" sz="quarter" idx="12"/>
          </p:nvPr>
        </p:nvSpPr>
        <p:spPr/>
        <p:txBody>
          <a:bodyPr/>
          <a:lstStyle/>
          <a:p>
            <a:pPr rtl="0"/>
            <a:fld id="{D8DA9DAA-006C-4F4B-980E-E3DF019B24E2}" type="slidenum">
              <a:rPr lang="tr-TR" noProof="0" smtClean="0"/>
              <a:pPr rtl="0"/>
              <a:t>5</a:t>
            </a:fld>
            <a:endParaRPr lang="tr-TR" noProof="0"/>
          </a:p>
        </p:txBody>
      </p:sp>
      <p:pic>
        <p:nvPicPr>
          <p:cNvPr id="11" name="Resim 10">
            <a:extLst>
              <a:ext uri="{FF2B5EF4-FFF2-40B4-BE49-F238E27FC236}">
                <a16:creationId xmlns:a16="http://schemas.microsoft.com/office/drawing/2014/main" id="{70F5B309-938A-E295-2C5D-0533F8F34B35}"/>
              </a:ext>
            </a:extLst>
          </p:cNvPr>
          <p:cNvPicPr>
            <a:picLocks noChangeAspect="1"/>
          </p:cNvPicPr>
          <p:nvPr/>
        </p:nvPicPr>
        <p:blipFill>
          <a:blip r:embed="rId2"/>
          <a:stretch>
            <a:fillRect/>
          </a:stretch>
        </p:blipFill>
        <p:spPr>
          <a:xfrm>
            <a:off x="7400619" y="1341121"/>
            <a:ext cx="4382112" cy="4526280"/>
          </a:xfrm>
          <a:prstGeom prst="rect">
            <a:avLst/>
          </a:prstGeom>
        </p:spPr>
      </p:pic>
    </p:spTree>
    <p:extLst>
      <p:ext uri="{BB962C8B-B14F-4D97-AF65-F5344CB8AC3E}">
        <p14:creationId xmlns:p14="http://schemas.microsoft.com/office/powerpoint/2010/main" val="2194923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a:extLst>
              <a:ext uri="{FF2B5EF4-FFF2-40B4-BE49-F238E27FC236}">
                <a16:creationId xmlns:a16="http://schemas.microsoft.com/office/drawing/2014/main" id="{BF88D191-040D-9865-DD59-D32D99F00430}"/>
              </a:ext>
            </a:extLst>
          </p:cNvPr>
          <p:cNvPicPr>
            <a:picLocks noChangeAspect="1"/>
          </p:cNvPicPr>
          <p:nvPr/>
        </p:nvPicPr>
        <p:blipFill rotWithShape="1">
          <a:blip r:embed="rId2"/>
          <a:srcRect l="23876" r="22623" b="-1"/>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İçerik Yer Tutucusu 3">
            <a:extLst>
              <a:ext uri="{FF2B5EF4-FFF2-40B4-BE49-F238E27FC236}">
                <a16:creationId xmlns:a16="http://schemas.microsoft.com/office/drawing/2014/main" id="{BBA64EFE-7A87-C639-6205-755C693EB10F}"/>
              </a:ext>
            </a:extLst>
          </p:cNvPr>
          <p:cNvSpPr>
            <a:spLocks noGrp="1"/>
          </p:cNvSpPr>
          <p:nvPr>
            <p:ph idx="1"/>
          </p:nvPr>
        </p:nvSpPr>
        <p:spPr>
          <a:xfrm>
            <a:off x="850392" y="1665520"/>
            <a:ext cx="6190488" cy="4506680"/>
          </a:xfrm>
        </p:spPr>
        <p:txBody>
          <a:bodyPr>
            <a:noAutofit/>
          </a:bodyPr>
          <a:lstStyle/>
          <a:p>
            <a:pPr>
              <a:lnSpc>
                <a:spcPct val="100000"/>
              </a:lnSpc>
            </a:pPr>
            <a:r>
              <a:rPr lang="tr-TR" b="0" i="0" dirty="0">
                <a:effectLst/>
                <a:latin typeface="Calibri" panose="020F0502020204030204" pitchFamily="34" charset="0"/>
                <a:cs typeface="Calibri" panose="020F0502020204030204" pitchFamily="34" charset="0"/>
              </a:rPr>
              <a:t>Deprem sonrası hızlı müdahale, enkaz altında kalan insanların hayatını kurtarmak ve yaralılara acil yardım sağlamak için hayati önem taşır. Deprem sonrasında geçen her dakika, hayat kurtarma şansını azaltabilir. Hızlı müdahale ile enkaz altında kalan insanların kurtarılması mümkün olabilir ve yaralıların tedavi edilmesi için zaman kazanılabilir. Bu nedenle, deprem sonrası olay yerine hızlı müdahale ekiplerinin ulaştırılması ve koordinasyonun sağlanması hayati önem taşır. Hızlı müdahale ile birlikte, deprem sonrasında kaynakların daha etkin kullanımı ve kurtarma işlemlerinin hızlandırılması da mümkün olabilir.</a:t>
            </a:r>
            <a:endParaRPr lang="tr-TR" dirty="0">
              <a:latin typeface="Calibri" panose="020F0502020204030204" pitchFamily="34" charset="0"/>
              <a:cs typeface="Calibri" panose="020F0502020204030204" pitchFamily="34" charset="0"/>
            </a:endParaRPr>
          </a:p>
        </p:txBody>
      </p:sp>
      <p:sp>
        <p:nvSpPr>
          <p:cNvPr id="7" name="Slayt Numarası Yer Tutucusu 6">
            <a:extLst>
              <a:ext uri="{FF2B5EF4-FFF2-40B4-BE49-F238E27FC236}">
                <a16:creationId xmlns:a16="http://schemas.microsoft.com/office/drawing/2014/main" id="{0E0BDC0D-7D80-9574-EF7A-A76CF3CD1B97}"/>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tr-TR" noProof="0" smtClean="0"/>
              <a:pPr rtl="0">
                <a:spcAft>
                  <a:spcPts val="600"/>
                </a:spcAft>
              </a:pPr>
              <a:t>6</a:t>
            </a:fld>
            <a:endParaRPr lang="tr-TR" noProof="0"/>
          </a:p>
        </p:txBody>
      </p:sp>
    </p:spTree>
    <p:extLst>
      <p:ext uri="{BB962C8B-B14F-4D97-AF65-F5344CB8AC3E}">
        <p14:creationId xmlns:p14="http://schemas.microsoft.com/office/powerpoint/2010/main" val="1119920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5F2FB0B-15EC-453B-BC9B-69AD35DDCEA3}"/>
              </a:ext>
            </a:extLst>
          </p:cNvPr>
          <p:cNvSpPr>
            <a:spLocks noGrp="1"/>
          </p:cNvSpPr>
          <p:nvPr>
            <p:ph type="ctrTitle"/>
          </p:nvPr>
        </p:nvSpPr>
        <p:spPr>
          <a:xfrm>
            <a:off x="1524000" y="1881052"/>
            <a:ext cx="9144000" cy="2159726"/>
          </a:xfrm>
        </p:spPr>
        <p:txBody>
          <a:bodyPr rtlCol="0">
            <a:noAutofit/>
          </a:bodyPr>
          <a:lstStyle/>
          <a:p>
            <a:pPr rtl="0"/>
            <a:r>
              <a:rPr lang="tr-TR" sz="4000"/>
              <a:t>Konu İle ilgili Çözüm Önerim Ve Proje</a:t>
            </a:r>
            <a:endParaRPr lang="tr-TR" sz="4000" dirty="0"/>
          </a:p>
        </p:txBody>
      </p:sp>
    </p:spTree>
    <p:extLst>
      <p:ext uri="{BB962C8B-B14F-4D97-AF65-F5344CB8AC3E}">
        <p14:creationId xmlns:p14="http://schemas.microsoft.com/office/powerpoint/2010/main" val="2616852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75F9ED1-62AD-D151-1A81-DA5DECF7C09E}"/>
              </a:ext>
            </a:extLst>
          </p:cNvPr>
          <p:cNvPicPr>
            <a:picLocks noChangeAspect="1"/>
          </p:cNvPicPr>
          <p:nvPr/>
        </p:nvPicPr>
        <p:blipFill rotWithShape="1">
          <a:blip r:embed="rId2"/>
          <a:srcRect t="14025" r="3" b="18477"/>
          <a:stretch/>
        </p:blipFill>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a:noFill/>
        </p:spPr>
      </p:pic>
      <p:sp>
        <p:nvSpPr>
          <p:cNvPr id="4" name="İçerik Yer Tutucusu 3">
            <a:extLst>
              <a:ext uri="{FF2B5EF4-FFF2-40B4-BE49-F238E27FC236}">
                <a16:creationId xmlns:a16="http://schemas.microsoft.com/office/drawing/2014/main" id="{BBA64EFE-7A87-C639-6205-755C693EB10F}"/>
              </a:ext>
            </a:extLst>
          </p:cNvPr>
          <p:cNvSpPr>
            <a:spLocks noGrp="1"/>
          </p:cNvSpPr>
          <p:nvPr>
            <p:ph idx="1"/>
          </p:nvPr>
        </p:nvSpPr>
        <p:spPr>
          <a:xfrm>
            <a:off x="850392" y="1665520"/>
            <a:ext cx="6190488" cy="4506680"/>
          </a:xfrm>
        </p:spPr>
        <p:txBody>
          <a:bodyPr>
            <a:normAutofit/>
          </a:bodyPr>
          <a:lstStyle/>
          <a:p>
            <a:pPr>
              <a:lnSpc>
                <a:spcPct val="100000"/>
              </a:lnSpc>
            </a:pPr>
            <a:r>
              <a:rPr lang="tr-TR" b="0" i="0" dirty="0">
                <a:effectLst/>
                <a:latin typeface="Calibri" panose="020F0502020204030204" pitchFamily="34" charset="0"/>
                <a:cs typeface="Calibri" panose="020F0502020204030204" pitchFamily="34" charset="0"/>
              </a:rPr>
              <a:t>Projem yapay zeka tabanlı sistem ile deprem sonrasında bölgeye ulaşmak için kapanan yol ve güzergahlara alternatif yollar bulmak için uydu görüntülerini kullanarak, kullanılamaz durumdaki yolları tespit edip ilgili bölgeye bizi götürecek alternatif rotalar oluşturacak bir sistem. Bu sistem sayesinde, acil yardım ekiplerinin kapanan yolların yerine hızlıca başka bir rota belirlemesi ve kurtarma işlemlerine başlaması mümkün olabilir. Bu sayede, deprem sonrasında kaynakların daha etkin kullanımı ve kurtarma işlemlerinin hızlandırılması mümkün olabilir.</a:t>
            </a:r>
            <a:endParaRPr lang="tr-TR" dirty="0">
              <a:latin typeface="Calibri" panose="020F0502020204030204" pitchFamily="34" charset="0"/>
              <a:cs typeface="Calibri" panose="020F0502020204030204" pitchFamily="34" charset="0"/>
            </a:endParaRPr>
          </a:p>
        </p:txBody>
      </p:sp>
      <p:sp>
        <p:nvSpPr>
          <p:cNvPr id="7" name="Slayt Numarası Yer Tutucusu 6">
            <a:extLst>
              <a:ext uri="{FF2B5EF4-FFF2-40B4-BE49-F238E27FC236}">
                <a16:creationId xmlns:a16="http://schemas.microsoft.com/office/drawing/2014/main" id="{0E0BDC0D-7D80-9574-EF7A-A76CF3CD1B97}"/>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tr-TR" noProof="0" smtClean="0"/>
              <a:pPr rtl="0">
                <a:spcAft>
                  <a:spcPts val="600"/>
                </a:spcAft>
              </a:pPr>
              <a:t>8</a:t>
            </a:fld>
            <a:endParaRPr lang="tr-TR" noProof="0"/>
          </a:p>
        </p:txBody>
      </p:sp>
    </p:spTree>
    <p:extLst>
      <p:ext uri="{BB962C8B-B14F-4D97-AF65-F5344CB8AC3E}">
        <p14:creationId xmlns:p14="http://schemas.microsoft.com/office/powerpoint/2010/main" val="122910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5F2FB0B-15EC-453B-BC9B-69AD35DDCEA3}"/>
              </a:ext>
            </a:extLst>
          </p:cNvPr>
          <p:cNvSpPr>
            <a:spLocks noGrp="1"/>
          </p:cNvSpPr>
          <p:nvPr>
            <p:ph type="ctrTitle"/>
          </p:nvPr>
        </p:nvSpPr>
        <p:spPr>
          <a:xfrm>
            <a:off x="1524000" y="3065416"/>
            <a:ext cx="9144000" cy="975361"/>
          </a:xfrm>
        </p:spPr>
        <p:txBody>
          <a:bodyPr rtlCol="0">
            <a:noAutofit/>
          </a:bodyPr>
          <a:lstStyle/>
          <a:p>
            <a:pPr rtl="0"/>
            <a:r>
              <a:rPr lang="tr-TR" sz="4000" dirty="0"/>
              <a:t>Benzer Uygulamalar</a:t>
            </a:r>
          </a:p>
        </p:txBody>
      </p:sp>
    </p:spTree>
    <p:extLst>
      <p:ext uri="{BB962C8B-B14F-4D97-AF65-F5344CB8AC3E}">
        <p14:creationId xmlns:p14="http://schemas.microsoft.com/office/powerpoint/2010/main" val="3265593354"/>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5_TF89338750_Win32.potx" id="{7F167A53-1BFB-47B1-B18D-80965C855A21}" vid="{3E5DCE5D-3C45-4BA8-AE8E-27C7B8135B92}"/>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{864F4C7B-6F3E-481A-B5B2-39FCFB28C256}tf89338750_win32</Template>
  <TotalTime>88</TotalTime>
  <Words>754</Words>
  <Application>Microsoft Office PowerPoint</Application>
  <PresentationFormat>Geniş ekran</PresentationFormat>
  <Paragraphs>58</Paragraphs>
  <Slides>16</Slides>
  <Notes>8</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16</vt:i4>
      </vt:variant>
    </vt:vector>
  </HeadingPairs>
  <TitlesOfParts>
    <vt:vector size="22" baseType="lpstr">
      <vt:lpstr>Arial</vt:lpstr>
      <vt:lpstr>Calibri</vt:lpstr>
      <vt:lpstr>Montserrat</vt:lpstr>
      <vt:lpstr>Univers</vt:lpstr>
      <vt:lpstr>YouTube Sans</vt:lpstr>
      <vt:lpstr>GradientUnivers</vt:lpstr>
      <vt:lpstr>Aygaz Yapay Zeka Okuryazarlığı Bootcamp Bitirme PRojesi </vt:lpstr>
      <vt:lpstr>Konular</vt:lpstr>
      <vt:lpstr>Depremi önlemek ve Deprem öncesi veya sonrasında alınabilecek önlemler nelerdir?</vt:lpstr>
      <vt:lpstr>PowerPoint Sunusu</vt:lpstr>
      <vt:lpstr>PowerPoint Sunusu</vt:lpstr>
      <vt:lpstr>PowerPoint Sunusu</vt:lpstr>
      <vt:lpstr>Konu İle ilgili Çözüm Önerim Ve Proje</vt:lpstr>
      <vt:lpstr>PowerPoint Sunusu</vt:lpstr>
      <vt:lpstr>Benzer Uygulamalar</vt:lpstr>
      <vt:lpstr>PowerPoint Sunusu</vt:lpstr>
      <vt:lpstr>  Google Maps</vt:lpstr>
      <vt:lpstr>  BRIDGEFY</vt:lpstr>
      <vt:lpstr>Akut Güvendeyim</vt:lpstr>
      <vt:lpstr>PowerPoint Sunusu</vt:lpstr>
      <vt:lpstr>Özet</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Aygaz Yapay Zeka Okuryazarlığı Bootcamp Bitirme PRojesi </dc:title>
  <dc:creator>erkin avcı</dc:creator>
  <cp:lastModifiedBy>erkin avcı</cp:lastModifiedBy>
  <cp:revision>2</cp:revision>
  <dcterms:created xsi:type="dcterms:W3CDTF">2023-03-05T18:57:17Z</dcterms:created>
  <dcterms:modified xsi:type="dcterms:W3CDTF">2023-03-05T20:25:43Z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